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543" r:id="rId2"/>
    <p:sldId id="498" r:id="rId3"/>
    <p:sldId id="809" r:id="rId4"/>
    <p:sldId id="813" r:id="rId5"/>
    <p:sldId id="810" r:id="rId6"/>
    <p:sldId id="834" r:id="rId7"/>
    <p:sldId id="835" r:id="rId8"/>
    <p:sldId id="812" r:id="rId9"/>
    <p:sldId id="836" r:id="rId10"/>
    <p:sldId id="814" r:id="rId11"/>
    <p:sldId id="816" r:id="rId12"/>
    <p:sldId id="738" r:id="rId13"/>
    <p:sldId id="831" r:id="rId14"/>
    <p:sldId id="739" r:id="rId15"/>
    <p:sldId id="515" r:id="rId16"/>
    <p:sldId id="832" r:id="rId17"/>
    <p:sldId id="820" r:id="rId18"/>
    <p:sldId id="819" r:id="rId19"/>
    <p:sldId id="513" r:id="rId20"/>
    <p:sldId id="514" r:id="rId21"/>
    <p:sldId id="517" r:id="rId22"/>
    <p:sldId id="509" r:id="rId23"/>
    <p:sldId id="521" r:id="rId24"/>
    <p:sldId id="833" r:id="rId25"/>
    <p:sldId id="838" r:id="rId26"/>
    <p:sldId id="839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2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11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567832"/>
        <c:axId val="481564696"/>
      </c:lineChart>
      <c:catAx>
        <c:axId val="4815678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564696"/>
        <c:crosses val="autoZero"/>
        <c:auto val="1"/>
        <c:lblAlgn val="ctr"/>
        <c:lblOffset val="100"/>
        <c:noMultiLvlLbl val="0"/>
      </c:catAx>
      <c:valAx>
        <c:axId val="481564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6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6038472"/>
        <c:axId val="373583648"/>
      </c:lineChart>
      <c:catAx>
        <c:axId val="3160384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73583648"/>
        <c:crosses val="autoZero"/>
        <c:auto val="1"/>
        <c:lblAlgn val="ctr"/>
        <c:lblOffset val="100"/>
        <c:noMultiLvlLbl val="0"/>
      </c:catAx>
      <c:valAx>
        <c:axId val="37358364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0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4/28/25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4/28/25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4/28/25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4/28/25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Zipf’s</a:t>
            </a:r>
            <a:r>
              <a:rPr lang="en-US" sz="2800" dirty="0"/>
              <a:t> Law: Our words  are less diverse than we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4EE3-E584-49DB-B6FA-3742E078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9879-E20F-4F8F-887C-86829D6B822E}"/>
              </a:ext>
            </a:extLst>
          </p:cNvPr>
          <p:cNvSpPr/>
          <p:nvPr/>
        </p:nvSpPr>
        <p:spPr>
          <a:xfrm>
            <a:off x="284195" y="1231003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Two very different contexts, channel, &amp; messengers yet very similar pattern.</a:t>
            </a:r>
          </a:p>
        </p:txBody>
      </p:sp>
      <p:pic>
        <p:nvPicPr>
          <p:cNvPr id="7" name="Picture 2" descr="Image result for zipf's law">
            <a:extLst>
              <a:ext uri="{FF2B5EF4-FFF2-40B4-BE49-F238E27FC236}">
                <a16:creationId xmlns:a16="http://schemas.microsoft.com/office/drawing/2014/main" id="{E79F8C42-DDEC-484B-9AF4-5697CCAD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5" y="2525118"/>
            <a:ext cx="3664603" cy="22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602742"/>
              </p:ext>
            </p:extLst>
          </p:nvPr>
        </p:nvGraphicFramePr>
        <p:xfrm>
          <a:off x="4454925" y="2460266"/>
          <a:ext cx="3838049" cy="225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E044-88EA-4891-BC52-8A22579B3907}"/>
              </a:ext>
            </a:extLst>
          </p:cNvPr>
          <p:cNvSpPr txBox="1"/>
          <p:nvPr/>
        </p:nvSpPr>
        <p:spPr>
          <a:xfrm>
            <a:off x="5137092" y="2730571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2A7E-9FED-4444-8007-078F1E19985D}"/>
              </a:ext>
            </a:extLst>
          </p:cNvPr>
          <p:cNvSpPr txBox="1"/>
          <p:nvPr/>
        </p:nvSpPr>
        <p:spPr>
          <a:xfrm>
            <a:off x="5137034" y="2915060"/>
            <a:ext cx="221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EF42-197C-462F-9F58-71C81541CC81}"/>
              </a:ext>
            </a:extLst>
          </p:cNvPr>
          <p:cNvCxnSpPr>
            <a:cxnSpLocks/>
          </p:cNvCxnSpPr>
          <p:nvPr/>
        </p:nvCxnSpPr>
        <p:spPr>
          <a:xfrm flipH="1" flipV="1">
            <a:off x="5028174" y="2753126"/>
            <a:ext cx="194967" cy="104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26CB-3806-457E-BA53-BC43FB88B337}"/>
              </a:ext>
            </a:extLst>
          </p:cNvPr>
          <p:cNvCxnSpPr>
            <a:cxnSpLocks/>
          </p:cNvCxnSpPr>
          <p:nvPr/>
        </p:nvCxnSpPr>
        <p:spPr>
          <a:xfrm flipH="1" flipV="1">
            <a:off x="5050985" y="2796722"/>
            <a:ext cx="172157" cy="2476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55FDB-CE5C-4DAE-A97C-E7623027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7F8D8-C08A-42D7-A870-28EB419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2EFB-45AB-4E96-83FB-3E493482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CD4867-B514-4387-A3CE-02F2E793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61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But we will adjust the data format for joins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254169"/>
              </p:ext>
            </p:extLst>
          </p:nvPr>
        </p:nvGraphicFramePr>
        <p:xfrm>
          <a:off x="79101" y="1744418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Doc_n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79101" y="1364187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011446" y="2589202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300049"/>
              </p:ext>
            </p:extLst>
          </p:nvPr>
        </p:nvGraphicFramePr>
        <p:xfrm>
          <a:off x="4511009" y="1439618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Doc_n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4524904" y="1059386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4492487" y="4495800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63351" y="4495800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383" y="365126"/>
            <a:ext cx="8522200" cy="591477"/>
          </a:xfrm>
        </p:spPr>
        <p:txBody>
          <a:bodyPr/>
          <a:lstStyle/>
          <a:p>
            <a:r>
              <a:rPr lang="en-US" sz="2800" dirty="0"/>
              <a:t>And tidy programming uses 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28" y="156741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4D0D-C60C-46E2-871D-DCA33822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223A4-35DD-40A2-B3D1-E3367BD9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2" y="365126"/>
            <a:ext cx="8316058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368D-75F6-4D13-8997-FC3F91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3036044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B33C3270-31B8-4616-8412-B103AD58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573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7" y="1383450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81446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855246"/>
              </p:ext>
            </p:extLst>
          </p:nvPr>
        </p:nvGraphicFramePr>
        <p:xfrm>
          <a:off x="528302" y="2941058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26956" y="196191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CE6A0AE-0791-453A-99C2-21632D071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71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5DCE0-2F75-428E-8B52-D349D7F4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CF5A1-BED0-4907-B2BD-D33AF938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365126"/>
            <a:ext cx="8409842" cy="591477"/>
          </a:xfrm>
        </p:spPr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8B99A-E370-4A9F-9765-3CE868FE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600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list()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in 1:length(all)){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VectorSource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(all[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])) #declare as a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#clean each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(x) #make a DTM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tidy(x) #change orientation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x$document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]]] &lt;- x #put it into the list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afinn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nrc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loughran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Perform the join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789626" y="2105748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18560" y="2290414"/>
            <a:ext cx="2071066" cy="688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>
            <a:cxnSpLocks/>
          </p:cNvCxnSpPr>
          <p:nvPr/>
        </p:nvCxnSpPr>
        <p:spPr>
          <a:xfrm>
            <a:off x="3109426" y="2557961"/>
            <a:ext cx="2486855" cy="17304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596281" y="2535068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344537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678805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67880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6D106-9382-46D2-B76A-358735CBB6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926080" y="4505413"/>
            <a:ext cx="2627505" cy="3272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AE002FA-DFB4-48C8-9F86-38B07EE34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3135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9CA-ACEF-4D3F-8CBB-11F61396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93A46-03A4-4EB5-AB9A-51575974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00B5-B099-4E9D-BE2D-7F50BAF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5024471"/>
            <a:ext cx="3901138" cy="976313"/>
            <a:chOff x="5131557" y="4344537"/>
            <a:chExt cx="3901138" cy="976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4746967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2388180"/>
            <a:ext cx="2125133" cy="2049508"/>
            <a:chOff x="367204" y="1708246"/>
            <a:chExt cx="2125133" cy="20495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2392943"/>
            <a:ext cx="2159182" cy="2039983"/>
            <a:chOff x="2699870" y="1708246"/>
            <a:chExt cx="2159182" cy="20399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2392943"/>
            <a:ext cx="3666517" cy="2039983"/>
            <a:chOff x="5360433" y="1708246"/>
            <a:chExt cx="3666517" cy="20399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134684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6566D39C-2EE2-4AA1-A41C-9741A3F5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1846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6" y="1254100"/>
            <a:ext cx="4343400" cy="4404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912" y="5895833"/>
            <a:ext cx="682417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script drops positive &amp; negative to focus on the explicit emotions.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</a:t>
            </a:r>
            <a:r>
              <a:rPr lang="en-US" sz="2000" b="1" dirty="0" err="1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 of emotion?  Let’s mimic it!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B46CBDF-2933-4042-A063-89865312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179B-DBAD-1D85-3103-381F0A6E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5899"/>
            <a:ext cx="4111558" cy="37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1F316-44C3-4BF4-B716-E424B462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BAE-5125-4DC4-A8B7-435E6D4D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659F-5423-4C6F-A7CB-3864CA9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3E14-9CA3-4C77-AF28-2748345D5113}"/>
              </a:ext>
            </a:extLst>
          </p:cNvPr>
          <p:cNvSpPr txBox="1"/>
          <p:nvPr/>
        </p:nvSpPr>
        <p:spPr>
          <a:xfrm>
            <a:off x="628650" y="1430214"/>
            <a:ext cx="38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6_TidyText_Sentiment_revised.R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974C5-4571-4597-AF24-6807589B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4731BB-50B3-4128-83EF-6F7A4B26D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5672A-AABB-458D-B674-40ACA1C5976D}"/>
              </a:ext>
            </a:extLst>
          </p:cNvPr>
          <p:cNvSpPr txBox="1"/>
          <p:nvPr/>
        </p:nvSpPr>
        <p:spPr>
          <a:xfrm>
            <a:off x="658073" y="5681781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E_TidyText_Sentiment_songs.R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DFC62-DD97-A257-D33E-C1C9E5D9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56258-E0E6-09AD-EA2F-C304EF9C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it on more interesting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28525-0002-BA97-31A8-3E8A9A4C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AE3E-0C7B-07E9-064B-074FE244C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4AC79-5831-26BC-029B-17579E884FB8}"/>
              </a:ext>
            </a:extLst>
          </p:cNvPr>
          <p:cNvSpPr txBox="1"/>
          <p:nvPr/>
        </p:nvSpPr>
        <p:spPr>
          <a:xfrm>
            <a:off x="400002" y="5887264"/>
            <a:ext cx="45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F_TidyText_Sentiment_complaints.R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6D0B6-0ACB-CDDB-7EA7-DABD47B8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2" y="1061446"/>
            <a:ext cx="4572093" cy="45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DEAD5-D650-23EA-E027-EF4C3694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62075-82A5-4ECA-9486-C100885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emoji…what should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1A12-86EB-4354-89FC-7B3F4ED0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9D05-A519-5328-08A6-C5FC65056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152CA-8342-2CE8-E2F1-BA37045E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74559"/>
            <a:ext cx="3657600" cy="2708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E45E-25A6-C481-0819-0F08D73BF25E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It’s a design choice, you can ignore them, remove them, substitute them to their name or even just sub to a single word like happy or sad.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081E-1D8D-37D1-E4F0-4AF56E3AE7FC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G_dealing_with_emoji.R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3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2A997-EE37-BE4F-7ECB-19815837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AF0A1-8A2E-571D-8FBB-2F604D22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365126"/>
            <a:ext cx="8784405" cy="591477"/>
          </a:xfrm>
        </p:spPr>
        <p:txBody>
          <a:bodyPr/>
          <a:lstStyle/>
          <a:p>
            <a:r>
              <a:rPr lang="en-US" sz="2800" dirty="0"/>
              <a:t>There are multiple other packages to assess sentiment.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FC1CB-664E-A7AC-7526-768CEFDC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47DA-53F1-A482-2BDE-334B160B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F125D-A61F-D67B-F789-4C7F567EDC34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Yes, you can have an LLM perform sentiment analysis but remember it’s often not necessarily repeatable compared to dictionary based approaches.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1BDB7-259E-5220-4AA9-668BD30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55" y="1239952"/>
            <a:ext cx="4239199" cy="418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01DBA-BE75-4560-AF59-7828FBB51650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H_other_sentiment.R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4421</TotalTime>
  <Words>1075</Words>
  <Application>Microsoft Macintosh PowerPoint</Application>
  <PresentationFormat>On-screen Show (4:3)</PresentationFormat>
  <Paragraphs>267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Unicode MS</vt:lpstr>
      <vt:lpstr>Arial</vt:lpstr>
      <vt:lpstr>Calibri</vt:lpstr>
      <vt:lpstr>Consolas</vt:lpstr>
      <vt:lpstr>1_Office Theme</vt:lpstr>
      <vt:lpstr>Zipf’s Law: Our words  are less diverse than we think</vt:lpstr>
      <vt:lpstr>Simple Sentiment Polarity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In reality sentiment is more complex.</vt:lpstr>
      <vt:lpstr>In reality sentiment is more complex.</vt:lpstr>
      <vt:lpstr>Kanjoya’s Experience Corpus</vt:lpstr>
      <vt:lpstr>In this exercise we will examine song lyrics</vt:lpstr>
      <vt:lpstr>But we will adjust the data format for joins</vt:lpstr>
      <vt:lpstr>And tidy programming uses the pipe operator…%&gt;%</vt:lpstr>
      <vt:lpstr>Tidy data uses %&gt;% to forward objects</vt:lpstr>
      <vt:lpstr>Tidy can seem complicated but not impossible.</vt:lpstr>
      <vt:lpstr>Starting with a DTM, its straightforward</vt:lpstr>
      <vt:lpstr>TidyText has other sentiment lexicons</vt:lpstr>
      <vt:lpstr>PowerPoint Presentation</vt:lpstr>
      <vt:lpstr>Let’s practice sentiment analysis</vt:lpstr>
      <vt:lpstr>Now let’s try it on more interesting data.</vt:lpstr>
      <vt:lpstr>Speaking of emoji…what should you do?</vt:lpstr>
      <vt:lpstr>There are multiple other packages to assess sentiment.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141</cp:revision>
  <cp:lastPrinted>2018-11-26T18:56:28Z</cp:lastPrinted>
  <dcterms:created xsi:type="dcterms:W3CDTF">2018-05-23T17:24:59Z</dcterms:created>
  <dcterms:modified xsi:type="dcterms:W3CDTF">2025-04-28T22:47:56Z</dcterms:modified>
</cp:coreProperties>
</file>